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59" r:id="rId6"/>
    <p:sldId id="262" r:id="rId7"/>
    <p:sldId id="260"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951" autoAdjust="0"/>
    <p:restoredTop sz="94660"/>
  </p:normalViewPr>
  <p:slideViewPr>
    <p:cSldViewPr>
      <p:cViewPr varScale="1">
        <p:scale>
          <a:sx n="77" d="100"/>
          <a:sy n="77"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D00BCA3-ED8E-45E2-8292-F99C43371122}" type="datetimeFigureOut">
              <a:rPr lang="en-US" smtClean="0"/>
              <a:pPr/>
              <a:t>5/25/2011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AD91537-D86A-4A3A-8BF1-5555F50A5DBE}"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00BCA3-ED8E-45E2-8292-F99C43371122}"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91537-D86A-4A3A-8BF1-5555F50A5DB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AD91537-D86A-4A3A-8BF1-5555F50A5DBE}"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00BCA3-ED8E-45E2-8292-F99C43371122}"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D00BCA3-ED8E-45E2-8292-F99C43371122}"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AD91537-D86A-4A3A-8BF1-5555F50A5DBE}"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D00BCA3-ED8E-45E2-8292-F99C43371122}" type="datetimeFigureOut">
              <a:rPr lang="en-US" smtClean="0"/>
              <a:pPr/>
              <a:t>5/25/2011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AD91537-D86A-4A3A-8BF1-5555F50A5DBE}"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D00BCA3-ED8E-45E2-8292-F99C43371122}" type="datetimeFigureOut">
              <a:rPr lang="en-US" smtClean="0"/>
              <a:pPr/>
              <a:t>5/25/2011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D91537-D86A-4A3A-8BF1-5555F50A5DBE}"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D00BCA3-ED8E-45E2-8292-F99C43371122}" type="datetimeFigureOut">
              <a:rPr lang="en-US" smtClean="0"/>
              <a:pPr/>
              <a:t>5/25/2011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AD91537-D86A-4A3A-8BF1-5555F50A5DBE}"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D00BCA3-ED8E-45E2-8292-F99C43371122}" type="datetimeFigureOut">
              <a:rPr lang="en-US" smtClean="0"/>
              <a:pPr/>
              <a:t>5/25/2011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AD91537-D86A-4A3A-8BF1-5555F50A5D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D00BCA3-ED8E-45E2-8292-F99C43371122}" type="datetimeFigureOut">
              <a:rPr lang="en-US" smtClean="0"/>
              <a:pPr/>
              <a:t>5/25/2011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AD91537-D86A-4A3A-8BF1-5555F50A5D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AD91537-D86A-4A3A-8BF1-5555F50A5DBE}"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D00BCA3-ED8E-45E2-8292-F99C43371122}" type="datetimeFigureOut">
              <a:rPr lang="en-US" smtClean="0"/>
              <a:pPr/>
              <a:t>5/25/2011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AD91537-D86A-4A3A-8BF1-5555F50A5DBE}"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D00BCA3-ED8E-45E2-8292-F99C43371122}" type="datetimeFigureOut">
              <a:rPr lang="en-US" smtClean="0"/>
              <a:pPr/>
              <a:t>5/25/2011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D00BCA3-ED8E-45E2-8292-F99C43371122}" type="datetimeFigureOut">
              <a:rPr lang="en-US" smtClean="0"/>
              <a:pPr/>
              <a:t>5/25/2011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AD91537-D86A-4A3A-8BF1-5555F50A5DBE}"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Steve and </a:t>
            </a:r>
            <a:r>
              <a:rPr lang="en-US" dirty="0" err="1" smtClean="0"/>
              <a:t>Torsten</a:t>
            </a:r>
            <a:endParaRPr lang="en-US" dirty="0"/>
          </a:p>
        </p:txBody>
      </p:sp>
      <p:sp>
        <p:nvSpPr>
          <p:cNvPr id="2" name="Title 1"/>
          <p:cNvSpPr>
            <a:spLocks noGrp="1"/>
          </p:cNvSpPr>
          <p:nvPr>
            <p:ph type="ctrTitle"/>
          </p:nvPr>
        </p:nvSpPr>
        <p:spPr/>
        <p:txBody>
          <a:bodyPr/>
          <a:lstStyle/>
          <a:p>
            <a:r>
              <a:rPr lang="en-US" dirty="0" smtClean="0"/>
              <a:t>We Predict Heights in a few Minutes</a:t>
            </a:r>
            <a:endParaRPr lang="en-US" dirty="0"/>
          </a:p>
        </p:txBody>
      </p:sp>
      <p:pic>
        <p:nvPicPr>
          <p:cNvPr id="13314" name="Picture 2" descr="http://www.xhtml-css-code.com/wp-content/uploads/2009/07/measuring_success.jpg"/>
          <p:cNvPicPr>
            <a:picLocks noChangeAspect="1" noChangeArrowheads="1"/>
          </p:cNvPicPr>
          <p:nvPr/>
        </p:nvPicPr>
        <p:blipFill>
          <a:blip r:embed="rId2" cstate="print"/>
          <a:srcRect/>
          <a:stretch>
            <a:fillRect/>
          </a:stretch>
        </p:blipFill>
        <p:spPr bwMode="auto">
          <a:xfrm>
            <a:off x="533400" y="3429000"/>
            <a:ext cx="4038600" cy="2695575"/>
          </a:xfrm>
          <a:prstGeom prst="rect">
            <a:avLst/>
          </a:prstGeom>
          <a:noFill/>
        </p:spPr>
      </p:pic>
      <p:pic>
        <p:nvPicPr>
          <p:cNvPr id="13316" name="Picture 4" descr="http://apps.who.int/tb/surveillanceworkshop/math_and_excel_functions/measures_of_uncertainty/Measuring_uncertainty_Formula_1.gif"/>
          <p:cNvPicPr>
            <a:picLocks noChangeAspect="1" noChangeArrowheads="1"/>
          </p:cNvPicPr>
          <p:nvPr/>
        </p:nvPicPr>
        <p:blipFill>
          <a:blip r:embed="rId3" cstate="print"/>
          <a:srcRect/>
          <a:stretch>
            <a:fillRect/>
          </a:stretch>
        </p:blipFill>
        <p:spPr bwMode="auto">
          <a:xfrm>
            <a:off x="5181600" y="3505200"/>
            <a:ext cx="3556000" cy="26670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Steve’s and </a:t>
            </a:r>
            <a:r>
              <a:rPr lang="en-US" dirty="0" err="1" smtClean="0"/>
              <a:t>Torsten’s</a:t>
            </a:r>
            <a:r>
              <a:rPr lang="en-US" dirty="0" smtClean="0"/>
              <a:t> Heights</a:t>
            </a:r>
            <a:endParaRPr lang="en-US" dirty="0"/>
          </a:p>
        </p:txBody>
      </p:sp>
      <p:sp>
        <p:nvSpPr>
          <p:cNvPr id="4" name="Content Placeholder 3"/>
          <p:cNvSpPr>
            <a:spLocks noGrp="1"/>
          </p:cNvSpPr>
          <p:nvPr>
            <p:ph sz="half" idx="1"/>
          </p:nvPr>
        </p:nvSpPr>
        <p:spPr/>
        <p:txBody>
          <a:bodyPr/>
          <a:lstStyle/>
          <a:p>
            <a:pPr>
              <a:buNone/>
            </a:pPr>
            <a:r>
              <a:rPr lang="en-US" dirty="0" smtClean="0"/>
              <a:t>Steve</a:t>
            </a:r>
          </a:p>
          <a:p>
            <a:pPr>
              <a:buNone/>
            </a:pPr>
            <a:r>
              <a:rPr lang="en-US" dirty="0" smtClean="0"/>
              <a:t>Actual Height: </a:t>
            </a:r>
          </a:p>
          <a:p>
            <a:pPr>
              <a:buNone/>
            </a:pPr>
            <a:r>
              <a:rPr lang="en-US" dirty="0" smtClean="0"/>
              <a:t>	</a:t>
            </a:r>
            <a:r>
              <a:rPr lang="en-US" dirty="0" smtClean="0"/>
              <a:t>5’ 7.125”</a:t>
            </a:r>
          </a:p>
          <a:p>
            <a:pPr>
              <a:buNone/>
            </a:pPr>
            <a:r>
              <a:rPr lang="en-US" dirty="0" smtClean="0"/>
              <a:t>Calculated Height: </a:t>
            </a:r>
          </a:p>
          <a:p>
            <a:pPr>
              <a:buNone/>
            </a:pPr>
            <a:r>
              <a:rPr lang="en-US" dirty="0" smtClean="0"/>
              <a:t>	</a:t>
            </a:r>
            <a:r>
              <a:rPr lang="en-US" dirty="0" smtClean="0"/>
              <a:t>5’ 5.592”</a:t>
            </a:r>
          </a:p>
          <a:p>
            <a:pPr>
              <a:buNone/>
            </a:pPr>
            <a:endParaRPr lang="en-US" dirty="0" smtClean="0"/>
          </a:p>
          <a:p>
            <a:pPr>
              <a:buNone/>
            </a:pPr>
            <a:r>
              <a:rPr lang="en-US" dirty="0" smtClean="0"/>
              <a:t>Residual : </a:t>
            </a:r>
          </a:p>
          <a:p>
            <a:pPr>
              <a:buNone/>
            </a:pPr>
            <a:r>
              <a:rPr lang="en-US" dirty="0" smtClean="0"/>
              <a:t>	</a:t>
            </a:r>
            <a:r>
              <a:rPr lang="en-US" dirty="0" smtClean="0"/>
              <a:t>1.534”</a:t>
            </a:r>
            <a:endParaRPr lang="en-US" dirty="0"/>
          </a:p>
        </p:txBody>
      </p:sp>
      <p:sp>
        <p:nvSpPr>
          <p:cNvPr id="5" name="Content Placeholder 4"/>
          <p:cNvSpPr>
            <a:spLocks noGrp="1"/>
          </p:cNvSpPr>
          <p:nvPr>
            <p:ph sz="half" idx="2"/>
          </p:nvPr>
        </p:nvSpPr>
        <p:spPr/>
        <p:txBody>
          <a:bodyPr/>
          <a:lstStyle/>
          <a:p>
            <a:pPr>
              <a:buNone/>
            </a:pPr>
            <a:r>
              <a:rPr lang="en-US" dirty="0" err="1" smtClean="0"/>
              <a:t>Torsten</a:t>
            </a:r>
            <a:endParaRPr lang="en-US" dirty="0" smtClean="0"/>
          </a:p>
          <a:p>
            <a:pPr>
              <a:buNone/>
            </a:pPr>
            <a:r>
              <a:rPr lang="en-US" dirty="0" smtClean="0"/>
              <a:t>Actual Height: </a:t>
            </a:r>
          </a:p>
          <a:p>
            <a:pPr>
              <a:buNone/>
            </a:pPr>
            <a:r>
              <a:rPr lang="en-US" dirty="0" smtClean="0"/>
              <a:t>	</a:t>
            </a:r>
            <a:r>
              <a:rPr lang="en-US" dirty="0" smtClean="0"/>
              <a:t>5’ 11”</a:t>
            </a:r>
          </a:p>
          <a:p>
            <a:pPr>
              <a:buNone/>
            </a:pPr>
            <a:r>
              <a:rPr lang="en-US" dirty="0" smtClean="0"/>
              <a:t>Calculated Height: </a:t>
            </a:r>
          </a:p>
          <a:p>
            <a:pPr>
              <a:buNone/>
            </a:pPr>
            <a:r>
              <a:rPr lang="en-US" dirty="0" smtClean="0"/>
              <a:t>	</a:t>
            </a:r>
            <a:r>
              <a:rPr lang="en-US" dirty="0" smtClean="0"/>
              <a:t>5’ 10.934”</a:t>
            </a:r>
          </a:p>
          <a:p>
            <a:pPr>
              <a:buNone/>
            </a:pPr>
            <a:endParaRPr lang="en-US" dirty="0" smtClean="0"/>
          </a:p>
          <a:p>
            <a:pPr>
              <a:buNone/>
            </a:pPr>
            <a:r>
              <a:rPr lang="en-US" dirty="0" smtClean="0"/>
              <a:t>Residual: </a:t>
            </a:r>
          </a:p>
          <a:p>
            <a:pPr>
              <a:buNone/>
            </a:pPr>
            <a:r>
              <a:rPr lang="en-US" dirty="0" smtClean="0"/>
              <a:t>	</a:t>
            </a:r>
            <a:r>
              <a:rPr lang="en-US" dirty="0" smtClean="0"/>
              <a:t>0.0658”</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Heights of Teachers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Height = .994(inches floor to nose) + 6.2</a:t>
            </a:r>
          </a:p>
          <a:p>
            <a:pPr lvl="2">
              <a:buNone/>
            </a:pPr>
            <a:r>
              <a:rPr lang="en-US" dirty="0" err="1" smtClean="0"/>
              <a:t>Tannous</a:t>
            </a:r>
            <a:r>
              <a:rPr lang="en-US" dirty="0" smtClean="0"/>
              <a:t> = .994 (61.5) + 6.2</a:t>
            </a:r>
          </a:p>
          <a:p>
            <a:pPr lvl="2">
              <a:buNone/>
            </a:pPr>
            <a:r>
              <a:rPr lang="en-US" dirty="0" err="1" smtClean="0"/>
              <a:t>Tannous</a:t>
            </a:r>
            <a:r>
              <a:rPr lang="en-US" dirty="0" smtClean="0"/>
              <a:t> = 67.331” = 5’ 7.331”</a:t>
            </a:r>
          </a:p>
          <a:p>
            <a:pPr lvl="2">
              <a:buNone/>
            </a:pPr>
            <a:endParaRPr lang="en-US" dirty="0" smtClean="0"/>
          </a:p>
          <a:p>
            <a:pPr lvl="2">
              <a:buNone/>
            </a:pPr>
            <a:r>
              <a:rPr lang="en-US" dirty="0" smtClean="0"/>
              <a:t>Arden = .994 (59.375) + 6.2</a:t>
            </a:r>
          </a:p>
          <a:p>
            <a:pPr lvl="2">
              <a:buNone/>
            </a:pPr>
            <a:r>
              <a:rPr lang="en-US" dirty="0" smtClean="0"/>
              <a:t>Arden = 65.219” = 5’ 5.215”</a:t>
            </a:r>
          </a:p>
          <a:p>
            <a:pPr lvl="2">
              <a:buNone/>
            </a:pPr>
            <a:endParaRPr lang="en-US" dirty="0" smtClean="0"/>
          </a:p>
          <a:p>
            <a:pPr lvl="2">
              <a:buNone/>
            </a:pPr>
            <a:r>
              <a:rPr lang="en-US" dirty="0" smtClean="0"/>
              <a:t>Robinson = .994 (63.375) + 6.2</a:t>
            </a:r>
          </a:p>
          <a:p>
            <a:pPr lvl="2">
              <a:buNone/>
            </a:pPr>
            <a:r>
              <a:rPr lang="en-US" dirty="0" smtClean="0"/>
              <a:t>Robinson = 69.195” = 5’ 9.195”</a:t>
            </a:r>
          </a:p>
          <a:p>
            <a:pPr lvl="2">
              <a:buNone/>
            </a:pPr>
            <a:endParaRPr lang="en-US" dirty="0" smtClean="0"/>
          </a:p>
          <a:p>
            <a:pPr lvl="2">
              <a:buNone/>
            </a:pPr>
            <a:r>
              <a:rPr lang="en-US" dirty="0" smtClean="0"/>
              <a:t>Layton = .994 (63.875) + 6.2</a:t>
            </a:r>
          </a:p>
          <a:p>
            <a:pPr lvl="2">
              <a:buNone/>
            </a:pPr>
            <a:r>
              <a:rPr lang="en-US" dirty="0" smtClean="0"/>
              <a:t>Layton = 69.692” = 5’ 9.692”</a:t>
            </a:r>
          </a:p>
          <a:p>
            <a:pPr lvl="2">
              <a:buNone/>
            </a:pPr>
            <a:endParaRPr lang="en-US" dirty="0" smtClean="0"/>
          </a:p>
          <a:p>
            <a:pPr lvl="2">
              <a:buNone/>
            </a:pPr>
            <a:r>
              <a:rPr lang="en-US" dirty="0" smtClean="0"/>
              <a:t>Walsh = .994 (62.875) + 6.2</a:t>
            </a:r>
          </a:p>
          <a:p>
            <a:pPr lvl="2">
              <a:buNone/>
            </a:pPr>
            <a:r>
              <a:rPr lang="en-US" dirty="0" smtClean="0"/>
              <a:t>Walsh = 68.698” = 5’ 8.698”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and Error</a:t>
            </a:r>
            <a:endParaRPr lang="en-US" dirty="0"/>
          </a:p>
        </p:txBody>
      </p:sp>
      <p:sp>
        <p:nvSpPr>
          <p:cNvPr id="3" name="Content Placeholder 2"/>
          <p:cNvSpPr>
            <a:spLocks noGrp="1"/>
          </p:cNvSpPr>
          <p:nvPr>
            <p:ph sz="quarter" idx="1"/>
          </p:nvPr>
        </p:nvSpPr>
        <p:spPr/>
        <p:txBody>
          <a:bodyPr/>
          <a:lstStyle/>
          <a:p>
            <a:r>
              <a:rPr lang="en-US" dirty="0" smtClean="0"/>
              <a:t>We don’t see any real sources of bias. It’s not as if because we knew someone, we gave them an extra inch.</a:t>
            </a:r>
          </a:p>
          <a:p>
            <a:r>
              <a:rPr lang="en-US" dirty="0" smtClean="0"/>
              <a:t>We could, however, have had some errors in measuring. Because it was done in inches, we were more likely to approximate than we would have if we had used centimeters. </a:t>
            </a:r>
          </a:p>
          <a:p>
            <a:r>
              <a:rPr lang="en-US" dirty="0" smtClean="0"/>
              <a:t>Teenage data and adult data are not the same and may have messed with the predictions a bit</a:t>
            </a:r>
          </a:p>
          <a:p>
            <a:pPr>
              <a:buNone/>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lstStyle/>
          <a:p>
            <a:r>
              <a:rPr lang="en-US" dirty="0" smtClean="0"/>
              <a:t>Nose to Floor was a successful measurement with highly correlated data. This makes sense because your height to your nose is almost your actual height.</a:t>
            </a:r>
          </a:p>
          <a:p>
            <a:r>
              <a:rPr lang="en-US" dirty="0" smtClean="0"/>
              <a:t>Forearm length was alright as a measurement with a fairly strong correlation. It was easy to measure and efficient, but not our most helpful.</a:t>
            </a:r>
          </a:p>
          <a:p>
            <a:r>
              <a:rPr lang="en-US" dirty="0" smtClean="0"/>
              <a:t>Fist circumference sucked. It was not a big help and was very difficult to measure.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normAutofit fontScale="92500"/>
          </a:bodyPr>
          <a:lstStyle/>
          <a:p>
            <a:r>
              <a:rPr lang="en-US" dirty="0" smtClean="0"/>
              <a:t>We collected height data from measurements of floor to nose height, the circumference of an individual’s fist (without the thumb!), and the length of their forearm.</a:t>
            </a:r>
          </a:p>
          <a:p>
            <a:r>
              <a:rPr lang="en-US" dirty="0" smtClean="0"/>
              <a:t>We used markings on the wall and a tape measure to measure people’s heights from the floor to the tip of their nose.</a:t>
            </a:r>
          </a:p>
          <a:p>
            <a:r>
              <a:rPr lang="en-US" dirty="0" smtClean="0"/>
              <a:t>We used a tape measure to measure the length of a person’s forearm, from elbow to the tip of their middle finger.</a:t>
            </a:r>
          </a:p>
          <a:p>
            <a:r>
              <a:rPr lang="en-US" dirty="0" smtClean="0"/>
              <a:t>We used a flexible tape measure to find the circumference of a person’s fist, not including their fist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Floor to Nose Height</a:t>
            </a:r>
            <a:endParaRPr lang="en-US" dirty="0"/>
          </a:p>
        </p:txBody>
      </p:sp>
      <p:pic>
        <p:nvPicPr>
          <p:cNvPr id="11266" name="Picture 2" descr="http://www.bamboofloorings.org/wp-content/uploads/2010/11/Laminate-Floor.jpg"/>
          <p:cNvPicPr>
            <a:picLocks noChangeAspect="1" noChangeArrowheads="1"/>
          </p:cNvPicPr>
          <p:nvPr/>
        </p:nvPicPr>
        <p:blipFill>
          <a:blip r:embed="rId2" cstate="print"/>
          <a:srcRect/>
          <a:stretch>
            <a:fillRect/>
          </a:stretch>
        </p:blipFill>
        <p:spPr bwMode="auto">
          <a:xfrm>
            <a:off x="6502400" y="838200"/>
            <a:ext cx="2641600" cy="1981200"/>
          </a:xfrm>
          <a:prstGeom prst="rect">
            <a:avLst/>
          </a:prstGeom>
          <a:noFill/>
        </p:spPr>
      </p:pic>
      <p:pic>
        <p:nvPicPr>
          <p:cNvPr id="11268" name="Picture 4" descr="http://etc.usf.edu/clipart/19100/19107/nose_19107_lg.gif"/>
          <p:cNvPicPr>
            <a:picLocks noChangeAspect="1" noChangeArrowheads="1"/>
          </p:cNvPicPr>
          <p:nvPr/>
        </p:nvPicPr>
        <p:blipFill>
          <a:blip r:embed="rId3" cstate="print"/>
          <a:srcRect/>
          <a:stretch>
            <a:fillRect/>
          </a:stretch>
        </p:blipFill>
        <p:spPr bwMode="auto">
          <a:xfrm>
            <a:off x="8001000" y="914400"/>
            <a:ext cx="322227" cy="520700"/>
          </a:xfrm>
          <a:prstGeom prst="rect">
            <a:avLst/>
          </a:prstGeom>
          <a:noFill/>
        </p:spPr>
      </p:pic>
      <p:pic>
        <p:nvPicPr>
          <p:cNvPr id="11270" name="Picture 6" descr="http://www.easyvectors.com/assets/images/vectors/afbig/3d19ef2c355daeeee18cf58923c1ce49-measuring-tape-clip-art.jpg"/>
          <p:cNvPicPr>
            <a:picLocks noChangeAspect="1" noChangeArrowheads="1"/>
          </p:cNvPicPr>
          <p:nvPr/>
        </p:nvPicPr>
        <p:blipFill>
          <a:blip r:embed="rId4" cstate="print">
            <a:clrChange>
              <a:clrFrom>
                <a:srgbClr val="FEFEFE"/>
              </a:clrFrom>
              <a:clrTo>
                <a:srgbClr val="FEFEFE">
                  <a:alpha val="0"/>
                </a:srgbClr>
              </a:clrTo>
            </a:clrChange>
          </a:blip>
          <a:srcRect/>
          <a:stretch>
            <a:fillRect/>
          </a:stretch>
        </p:blipFill>
        <p:spPr bwMode="auto">
          <a:xfrm rot="2599167">
            <a:off x="7469353" y="1357392"/>
            <a:ext cx="953898" cy="828208"/>
          </a:xfrm>
          <a:prstGeom prst="rect">
            <a:avLst/>
          </a:prstGeom>
          <a:noFill/>
        </p:spPr>
      </p:pic>
      <p:pic>
        <p:nvPicPr>
          <p:cNvPr id="7" name="Picture 6"/>
          <p:cNvPicPr/>
          <p:nvPr/>
        </p:nvPicPr>
        <p:blipFill>
          <a:blip r:embed="rId5" cstate="print"/>
          <a:srcRect/>
          <a:stretch>
            <a:fillRect/>
          </a:stretch>
        </p:blipFill>
        <p:spPr bwMode="auto">
          <a:xfrm>
            <a:off x="0" y="1752600"/>
            <a:ext cx="4495800" cy="3124200"/>
          </a:xfrm>
          <a:prstGeom prst="rect">
            <a:avLst/>
          </a:prstGeom>
          <a:noFill/>
          <a:ln w="9525">
            <a:noFill/>
            <a:miter lim="800000"/>
            <a:headEnd/>
            <a:tailEnd/>
          </a:ln>
        </p:spPr>
      </p:pic>
      <p:pic>
        <p:nvPicPr>
          <p:cNvPr id="8" name="Picture 7"/>
          <p:cNvPicPr/>
          <p:nvPr/>
        </p:nvPicPr>
        <p:blipFill>
          <a:blip r:embed="rId6" cstate="print"/>
          <a:srcRect/>
          <a:stretch>
            <a:fillRect/>
          </a:stretch>
        </p:blipFill>
        <p:spPr bwMode="auto">
          <a:xfrm>
            <a:off x="152400" y="4876800"/>
            <a:ext cx="4343400" cy="1676400"/>
          </a:xfrm>
          <a:prstGeom prst="rect">
            <a:avLst/>
          </a:prstGeom>
          <a:noFill/>
          <a:ln w="9525">
            <a:noFill/>
            <a:miter lim="800000"/>
            <a:headEnd/>
            <a:tailEnd/>
          </a:ln>
        </p:spPr>
      </p:pic>
      <p:pic>
        <p:nvPicPr>
          <p:cNvPr id="9" name="Picture 8"/>
          <p:cNvPicPr/>
          <p:nvPr/>
        </p:nvPicPr>
        <p:blipFill>
          <a:blip r:embed="rId7" cstate="print"/>
          <a:srcRect/>
          <a:stretch>
            <a:fillRect/>
          </a:stretch>
        </p:blipFill>
        <p:spPr bwMode="auto">
          <a:xfrm>
            <a:off x="4267200" y="1752600"/>
            <a:ext cx="2209800" cy="1066800"/>
          </a:xfrm>
          <a:prstGeom prst="rect">
            <a:avLst/>
          </a:prstGeom>
          <a:noFill/>
          <a:ln w="9525">
            <a:noFill/>
            <a:miter lim="800000"/>
            <a:headEnd/>
            <a:tailEnd/>
          </a:ln>
        </p:spPr>
      </p:pic>
      <p:sp>
        <p:nvSpPr>
          <p:cNvPr id="10" name="TextBox 9"/>
          <p:cNvSpPr txBox="1"/>
          <p:nvPr/>
        </p:nvSpPr>
        <p:spPr>
          <a:xfrm>
            <a:off x="4572000" y="2895600"/>
            <a:ext cx="4572000" cy="2308324"/>
          </a:xfrm>
          <a:prstGeom prst="rect">
            <a:avLst/>
          </a:prstGeom>
          <a:noFill/>
        </p:spPr>
        <p:txBody>
          <a:bodyPr wrap="square" rtlCol="0">
            <a:spAutoFit/>
          </a:bodyPr>
          <a:lstStyle/>
          <a:p>
            <a:r>
              <a:rPr lang="en-US" dirty="0" smtClean="0"/>
              <a:t>It is a very positive, strong, linear model. The correlation coefficient r = .976242. </a:t>
            </a:r>
          </a:p>
          <a:p>
            <a:endParaRPr lang="en-US" dirty="0" smtClean="0"/>
          </a:p>
          <a:p>
            <a:r>
              <a:rPr lang="en-US" dirty="0" smtClean="0"/>
              <a:t>The residual graph shows no pattern, so a linear model seems to be a good model.</a:t>
            </a:r>
          </a:p>
          <a:p>
            <a:endParaRPr lang="en-US" dirty="0" smtClean="0"/>
          </a:p>
          <a:p>
            <a:r>
              <a:rPr lang="en-US" dirty="0" smtClean="0"/>
              <a:t>95% of the change in height is explained by change in floor-to-nose height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Floor to Nose Height - Gender</a:t>
            </a:r>
            <a:endParaRPr lang="en-US" dirty="0"/>
          </a:p>
        </p:txBody>
      </p:sp>
      <p:pic>
        <p:nvPicPr>
          <p:cNvPr id="4" name="Picture 3"/>
          <p:cNvPicPr/>
          <p:nvPr/>
        </p:nvPicPr>
        <p:blipFill>
          <a:blip r:embed="rId2" cstate="print"/>
          <a:srcRect/>
          <a:stretch>
            <a:fillRect/>
          </a:stretch>
        </p:blipFill>
        <p:spPr bwMode="auto">
          <a:xfrm>
            <a:off x="5562600" y="1066800"/>
            <a:ext cx="3581400" cy="5638800"/>
          </a:xfrm>
          <a:prstGeom prst="rect">
            <a:avLst/>
          </a:prstGeom>
          <a:noFill/>
          <a:ln w="9525">
            <a:noFill/>
            <a:miter lim="800000"/>
            <a:headEnd/>
            <a:tailEnd/>
          </a:ln>
        </p:spPr>
      </p:pic>
      <p:sp>
        <p:nvSpPr>
          <p:cNvPr id="5" name="TextBox 4"/>
          <p:cNvSpPr txBox="1"/>
          <p:nvPr/>
        </p:nvSpPr>
        <p:spPr>
          <a:xfrm>
            <a:off x="152400" y="1447800"/>
            <a:ext cx="5257800" cy="2862322"/>
          </a:xfrm>
          <a:prstGeom prst="rect">
            <a:avLst/>
          </a:prstGeom>
          <a:noFill/>
        </p:spPr>
        <p:txBody>
          <a:bodyPr wrap="square" rtlCol="0">
            <a:spAutoFit/>
          </a:bodyPr>
          <a:lstStyle/>
          <a:p>
            <a:r>
              <a:rPr lang="en-US" dirty="0" smtClean="0"/>
              <a:t>These graphs are  also positive, strong and linear, with the male graph being much stronger than the female graph. The male correlation coefficient is .9644 and the female correlation is only .8775.</a:t>
            </a:r>
          </a:p>
          <a:p>
            <a:endParaRPr lang="en-US" dirty="0" smtClean="0"/>
          </a:p>
          <a:p>
            <a:r>
              <a:rPr lang="en-US" dirty="0" smtClean="0"/>
              <a:t>For males, 93% of the change in height is explained by the change in floor-to-nose height</a:t>
            </a:r>
          </a:p>
          <a:p>
            <a:endParaRPr lang="en-US" dirty="0" smtClean="0"/>
          </a:p>
          <a:p>
            <a:r>
              <a:rPr lang="en-US" dirty="0" smtClean="0"/>
              <a:t>For females, 77% of the change in height is explained by the change in floor-to-nose height.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Fist Circumference</a:t>
            </a:r>
            <a:endParaRPr lang="en-US" dirty="0"/>
          </a:p>
        </p:txBody>
      </p:sp>
      <p:pic>
        <p:nvPicPr>
          <p:cNvPr id="10242" name="Picture 2" descr="http://blog.thefoundationstone.org/wp-content/uploads/2010/01/clenched_fist.jpg"/>
          <p:cNvPicPr>
            <a:picLocks noChangeAspect="1" noChangeArrowheads="1"/>
          </p:cNvPicPr>
          <p:nvPr/>
        </p:nvPicPr>
        <p:blipFill>
          <a:blip r:embed="rId2" cstate="print"/>
          <a:srcRect/>
          <a:stretch>
            <a:fillRect/>
          </a:stretch>
        </p:blipFill>
        <p:spPr bwMode="auto">
          <a:xfrm>
            <a:off x="6543675" y="0"/>
            <a:ext cx="2600325" cy="2580871"/>
          </a:xfrm>
          <a:prstGeom prst="rect">
            <a:avLst/>
          </a:prstGeom>
          <a:noFill/>
        </p:spPr>
      </p:pic>
      <p:pic>
        <p:nvPicPr>
          <p:cNvPr id="5" name="Picture 4"/>
          <p:cNvPicPr/>
          <p:nvPr/>
        </p:nvPicPr>
        <p:blipFill>
          <a:blip r:embed="rId3" cstate="print"/>
          <a:srcRect/>
          <a:stretch>
            <a:fillRect/>
          </a:stretch>
        </p:blipFill>
        <p:spPr bwMode="auto">
          <a:xfrm>
            <a:off x="152400" y="1295400"/>
            <a:ext cx="3962400" cy="3048000"/>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152400" y="4343400"/>
            <a:ext cx="3962400" cy="1752600"/>
          </a:xfrm>
          <a:prstGeom prst="rect">
            <a:avLst/>
          </a:prstGeom>
          <a:noFill/>
          <a:ln w="9525">
            <a:noFill/>
            <a:miter lim="800000"/>
            <a:headEnd/>
            <a:tailEnd/>
          </a:ln>
        </p:spPr>
      </p:pic>
      <p:sp>
        <p:nvSpPr>
          <p:cNvPr id="7" name="TextBox 6"/>
          <p:cNvSpPr txBox="1"/>
          <p:nvPr/>
        </p:nvSpPr>
        <p:spPr>
          <a:xfrm>
            <a:off x="4191000" y="2667000"/>
            <a:ext cx="4724400" cy="3139321"/>
          </a:xfrm>
          <a:prstGeom prst="rect">
            <a:avLst/>
          </a:prstGeom>
          <a:noFill/>
        </p:spPr>
        <p:txBody>
          <a:bodyPr wrap="square" rtlCol="0">
            <a:spAutoFit/>
          </a:bodyPr>
          <a:lstStyle/>
          <a:p>
            <a:r>
              <a:rPr lang="en-US" dirty="0" smtClean="0"/>
              <a:t>The graph is positive fairly weak and roughly linear.</a:t>
            </a:r>
          </a:p>
          <a:p>
            <a:endParaRPr lang="en-US" dirty="0" smtClean="0"/>
          </a:p>
          <a:p>
            <a:r>
              <a:rPr lang="en-US" dirty="0" smtClean="0"/>
              <a:t>The residual plot doesn’t have a pattern and is scattered.</a:t>
            </a:r>
          </a:p>
          <a:p>
            <a:endParaRPr lang="en-US" dirty="0" smtClean="0"/>
          </a:p>
          <a:p>
            <a:r>
              <a:rPr lang="en-US" dirty="0" smtClean="0"/>
              <a:t>The correlation coefficient of fist circumference to height is .721</a:t>
            </a:r>
          </a:p>
          <a:p>
            <a:endParaRPr lang="en-US" dirty="0" smtClean="0"/>
          </a:p>
          <a:p>
            <a:r>
              <a:rPr lang="en-US" dirty="0" smtClean="0"/>
              <a:t>52% of the change in height can be explained by the change in fist circumference.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Fist Circumference - Gender</a:t>
            </a:r>
            <a:endParaRPr lang="en-US" dirty="0"/>
          </a:p>
        </p:txBody>
      </p:sp>
      <p:pic>
        <p:nvPicPr>
          <p:cNvPr id="4" name="Picture 3"/>
          <p:cNvPicPr/>
          <p:nvPr/>
        </p:nvPicPr>
        <p:blipFill>
          <a:blip r:embed="rId2" cstate="print"/>
          <a:srcRect/>
          <a:stretch>
            <a:fillRect/>
          </a:stretch>
        </p:blipFill>
        <p:spPr bwMode="auto">
          <a:xfrm>
            <a:off x="152400" y="1295400"/>
            <a:ext cx="3886200" cy="5410200"/>
          </a:xfrm>
          <a:prstGeom prst="rect">
            <a:avLst/>
          </a:prstGeom>
          <a:noFill/>
          <a:ln w="9525">
            <a:noFill/>
            <a:miter lim="800000"/>
            <a:headEnd/>
            <a:tailEnd/>
          </a:ln>
        </p:spPr>
      </p:pic>
      <p:sp>
        <p:nvSpPr>
          <p:cNvPr id="5" name="TextBox 4"/>
          <p:cNvSpPr txBox="1"/>
          <p:nvPr/>
        </p:nvSpPr>
        <p:spPr>
          <a:xfrm>
            <a:off x="4191000" y="1600200"/>
            <a:ext cx="4953000" cy="3139321"/>
          </a:xfrm>
          <a:prstGeom prst="rect">
            <a:avLst/>
          </a:prstGeom>
          <a:noFill/>
        </p:spPr>
        <p:txBody>
          <a:bodyPr wrap="square" rtlCol="0">
            <a:spAutoFit/>
          </a:bodyPr>
          <a:lstStyle/>
          <a:p>
            <a:r>
              <a:rPr lang="en-US" dirty="0" smtClean="0"/>
              <a:t>The graphs are positive barely linear and very weak.</a:t>
            </a:r>
          </a:p>
          <a:p>
            <a:endParaRPr lang="en-US" dirty="0" smtClean="0"/>
          </a:p>
          <a:p>
            <a:r>
              <a:rPr lang="en-US" dirty="0" smtClean="0"/>
              <a:t>The coefficients of males and females, respectively, are .436 and .176</a:t>
            </a:r>
          </a:p>
          <a:p>
            <a:endParaRPr lang="en-US" dirty="0" smtClean="0"/>
          </a:p>
          <a:p>
            <a:r>
              <a:rPr lang="en-US" dirty="0" smtClean="0"/>
              <a:t>3.1% of the change in height can be explained by the change in fist circumference in females, and 19% of the change in height can be explained by the change in fist circumference in males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Forearm Length</a:t>
            </a:r>
            <a:endParaRPr lang="en-US" dirty="0"/>
          </a:p>
        </p:txBody>
      </p:sp>
      <p:pic>
        <p:nvPicPr>
          <p:cNvPr id="9218" name="Picture 2" descr="http://www.carmenlu.com/first/vocabulary/health1/body1_1/arm.jpg"/>
          <p:cNvPicPr>
            <a:picLocks noChangeAspect="1" noChangeArrowheads="1"/>
          </p:cNvPicPr>
          <p:nvPr/>
        </p:nvPicPr>
        <p:blipFill>
          <a:blip r:embed="rId2" cstate="print"/>
          <a:srcRect/>
          <a:stretch>
            <a:fillRect/>
          </a:stretch>
        </p:blipFill>
        <p:spPr bwMode="auto">
          <a:xfrm>
            <a:off x="0" y="5463251"/>
            <a:ext cx="1828800" cy="1394749"/>
          </a:xfrm>
          <a:prstGeom prst="rect">
            <a:avLst/>
          </a:prstGeom>
          <a:noFill/>
        </p:spPr>
      </p:pic>
      <p:pic>
        <p:nvPicPr>
          <p:cNvPr id="5" name="Picture 4"/>
          <p:cNvPicPr/>
          <p:nvPr/>
        </p:nvPicPr>
        <p:blipFill>
          <a:blip r:embed="rId3" cstate="print"/>
          <a:srcRect/>
          <a:stretch>
            <a:fillRect/>
          </a:stretch>
        </p:blipFill>
        <p:spPr bwMode="auto">
          <a:xfrm>
            <a:off x="228600" y="1219200"/>
            <a:ext cx="3657600" cy="3048000"/>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228600" y="4267200"/>
            <a:ext cx="3657600" cy="1295400"/>
          </a:xfrm>
          <a:prstGeom prst="rect">
            <a:avLst/>
          </a:prstGeom>
          <a:noFill/>
          <a:ln w="9525">
            <a:noFill/>
            <a:miter lim="800000"/>
            <a:headEnd/>
            <a:tailEnd/>
          </a:ln>
        </p:spPr>
      </p:pic>
      <p:sp>
        <p:nvSpPr>
          <p:cNvPr id="8" name="TextBox 7"/>
          <p:cNvSpPr txBox="1"/>
          <p:nvPr/>
        </p:nvSpPr>
        <p:spPr>
          <a:xfrm>
            <a:off x="4114800" y="1676400"/>
            <a:ext cx="4724400" cy="3139321"/>
          </a:xfrm>
          <a:prstGeom prst="rect">
            <a:avLst/>
          </a:prstGeom>
          <a:noFill/>
        </p:spPr>
        <p:txBody>
          <a:bodyPr wrap="square" rtlCol="0">
            <a:spAutoFit/>
          </a:bodyPr>
          <a:lstStyle/>
          <a:p>
            <a:r>
              <a:rPr lang="en-US" dirty="0" smtClean="0"/>
              <a:t>The graph is positive, linear, and fairly strong.</a:t>
            </a:r>
          </a:p>
          <a:p>
            <a:endParaRPr lang="en-US" dirty="0" smtClean="0"/>
          </a:p>
          <a:p>
            <a:r>
              <a:rPr lang="en-US" dirty="0" smtClean="0"/>
              <a:t>The residual plot has no pattern and fits a linear model.</a:t>
            </a:r>
          </a:p>
          <a:p>
            <a:endParaRPr lang="en-US" dirty="0" smtClean="0"/>
          </a:p>
          <a:p>
            <a:r>
              <a:rPr lang="en-US" dirty="0" smtClean="0"/>
              <a:t>The correlation coefficient of height and forearm length is .825</a:t>
            </a:r>
          </a:p>
          <a:p>
            <a:endParaRPr lang="en-US" dirty="0" smtClean="0"/>
          </a:p>
          <a:p>
            <a:r>
              <a:rPr lang="en-US" dirty="0" smtClean="0"/>
              <a:t>68% of the change in height can be </a:t>
            </a:r>
            <a:r>
              <a:rPr lang="en-US" dirty="0" err="1" smtClean="0"/>
              <a:t>exlplained</a:t>
            </a:r>
            <a:r>
              <a:rPr lang="en-US" dirty="0" smtClean="0"/>
              <a:t> by the change in forearm length</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Forearm Length - Gender</a:t>
            </a:r>
            <a:endParaRPr lang="en-US" dirty="0"/>
          </a:p>
        </p:txBody>
      </p:sp>
      <p:pic>
        <p:nvPicPr>
          <p:cNvPr id="4" name="Picture 3"/>
          <p:cNvPicPr/>
          <p:nvPr/>
        </p:nvPicPr>
        <p:blipFill>
          <a:blip r:embed="rId2" cstate="print"/>
          <a:srcRect/>
          <a:stretch>
            <a:fillRect/>
          </a:stretch>
        </p:blipFill>
        <p:spPr bwMode="auto">
          <a:xfrm>
            <a:off x="152400" y="990600"/>
            <a:ext cx="3962400" cy="5715000"/>
          </a:xfrm>
          <a:prstGeom prst="rect">
            <a:avLst/>
          </a:prstGeom>
          <a:noFill/>
          <a:ln w="9525">
            <a:noFill/>
            <a:miter lim="800000"/>
            <a:headEnd/>
            <a:tailEnd/>
          </a:ln>
        </p:spPr>
      </p:pic>
      <p:sp>
        <p:nvSpPr>
          <p:cNvPr id="5" name="TextBox 4"/>
          <p:cNvSpPr txBox="1"/>
          <p:nvPr/>
        </p:nvSpPr>
        <p:spPr>
          <a:xfrm>
            <a:off x="4267200" y="1676400"/>
            <a:ext cx="4572000" cy="3693319"/>
          </a:xfrm>
          <a:prstGeom prst="rect">
            <a:avLst/>
          </a:prstGeom>
          <a:noFill/>
        </p:spPr>
        <p:txBody>
          <a:bodyPr wrap="square" rtlCol="0">
            <a:spAutoFit/>
          </a:bodyPr>
          <a:lstStyle/>
          <a:p>
            <a:r>
              <a:rPr lang="en-US" dirty="0" smtClean="0"/>
              <a:t>Both scatter plots are positive, roughly linear, and moderately weak. </a:t>
            </a:r>
          </a:p>
          <a:p>
            <a:endParaRPr lang="en-US" dirty="0" smtClean="0"/>
          </a:p>
          <a:p>
            <a:r>
              <a:rPr lang="en-US" dirty="0" smtClean="0"/>
              <a:t>The correlation for males is .5292 and the correlation for females is .5831</a:t>
            </a:r>
          </a:p>
          <a:p>
            <a:endParaRPr lang="en-US" dirty="0" smtClean="0"/>
          </a:p>
          <a:p>
            <a:r>
              <a:rPr lang="en-US" dirty="0" smtClean="0"/>
              <a:t>28% of the change in height can be explained by the change in forearm length for males</a:t>
            </a:r>
          </a:p>
          <a:p>
            <a:endParaRPr lang="en-US" dirty="0" smtClean="0"/>
          </a:p>
          <a:p>
            <a:r>
              <a:rPr lang="en-US" dirty="0" smtClean="0"/>
              <a:t>34% of the change in height can be explained by the change in forearm length for females.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a:t>
            </a:r>
            <a:r>
              <a:rPr lang="en-US" dirty="0" smtClean="0"/>
              <a:t>Model – Nose to Floor!</a:t>
            </a:r>
            <a:endParaRPr lang="en-US" dirty="0"/>
          </a:p>
        </p:txBody>
      </p:sp>
      <p:pic>
        <p:nvPicPr>
          <p:cNvPr id="4" name="Picture 3"/>
          <p:cNvPicPr/>
          <p:nvPr/>
        </p:nvPicPr>
        <p:blipFill>
          <a:blip r:embed="rId2" cstate="print"/>
          <a:srcRect/>
          <a:stretch>
            <a:fillRect/>
          </a:stretch>
        </p:blipFill>
        <p:spPr bwMode="auto">
          <a:xfrm>
            <a:off x="152400" y="1447800"/>
            <a:ext cx="4495800" cy="31242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304800" y="4572000"/>
            <a:ext cx="4343400" cy="1676400"/>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4419600" y="1447800"/>
            <a:ext cx="2209800" cy="1066800"/>
          </a:xfrm>
          <a:prstGeom prst="rect">
            <a:avLst/>
          </a:prstGeom>
          <a:noFill/>
          <a:ln w="9525">
            <a:noFill/>
            <a:miter lim="800000"/>
            <a:headEnd/>
            <a:tailEnd/>
          </a:ln>
        </p:spPr>
      </p:pic>
      <p:sp>
        <p:nvSpPr>
          <p:cNvPr id="7" name="TextBox 6"/>
          <p:cNvSpPr txBox="1"/>
          <p:nvPr/>
        </p:nvSpPr>
        <p:spPr>
          <a:xfrm>
            <a:off x="4724400" y="2667000"/>
            <a:ext cx="4191000" cy="2308324"/>
          </a:xfrm>
          <a:prstGeom prst="rect">
            <a:avLst/>
          </a:prstGeom>
          <a:noFill/>
        </p:spPr>
        <p:txBody>
          <a:bodyPr wrap="square" rtlCol="0">
            <a:spAutoFit/>
          </a:bodyPr>
          <a:lstStyle/>
          <a:p>
            <a:r>
              <a:rPr lang="en-US" dirty="0" smtClean="0"/>
              <a:t>The floor to nose measurement is the best we have because it is so </a:t>
            </a:r>
            <a:r>
              <a:rPr lang="en-US" dirty="0" err="1" smtClean="0"/>
              <a:t>freakin</a:t>
            </a:r>
            <a:r>
              <a:rPr lang="en-US" dirty="0" smtClean="0"/>
              <a:t>’ strong. Basically, it IS their height. It is a straight line, almost, and has a very high correlation of .976242. The residual graph is scattered, so the line works well, and all the residuals are relatively low. </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169</TotalTime>
  <Words>821</Words>
  <Application>Microsoft Office PowerPoint</Application>
  <PresentationFormat>On-screen Show (4:3)</PresentationFormat>
  <Paragraphs>92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Civic</vt:lpstr>
      <vt:lpstr>We Predict Heights in a few Minutes</vt:lpstr>
      <vt:lpstr>Introduction</vt:lpstr>
      <vt:lpstr>Floor to Nose Height</vt:lpstr>
      <vt:lpstr>Floor to Nose Height - Gender</vt:lpstr>
      <vt:lpstr>Fist Circumference</vt:lpstr>
      <vt:lpstr>Fist Circumference - Gender</vt:lpstr>
      <vt:lpstr>Forearm Length</vt:lpstr>
      <vt:lpstr>Forearm Length - Gender</vt:lpstr>
      <vt:lpstr>Best Model – Nose to Floor!</vt:lpstr>
      <vt:lpstr>Steve’s and Torsten’s Heights</vt:lpstr>
      <vt:lpstr>Heights of Teachers</vt:lpstr>
      <vt:lpstr>Bias and Error</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Graham.S215</dc:creator>
  <cp:lastModifiedBy>Graham.S215</cp:lastModifiedBy>
  <cp:revision>22</cp:revision>
  <dcterms:created xsi:type="dcterms:W3CDTF">2011-05-24T17:04:37Z</dcterms:created>
  <dcterms:modified xsi:type="dcterms:W3CDTF">2011-05-25T18:23:17Z</dcterms:modified>
</cp:coreProperties>
</file>